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731520"/>
            <a:ext cx="100584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1">
                <a:solidFill>
                  <a:srgbClr val="0096C7"/>
                </a:solidFill>
                <a:latin typeface="Calibri"/>
              </a:defRPr>
            </a:pPr>
            <a:r>
              <a:t>Week 4  |  Session 1   •   Semana 4  |  Sesión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645920"/>
            <a:ext cx="10058400" cy="23774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600" b="1">
                <a:solidFill>
                  <a:srgbClr val="FFFFFF"/>
                </a:solidFill>
                <a:latin typeface="Calibri"/>
              </a:defRPr>
            </a:pPr>
            <a:r>
              <a:t>Week 4 Session 1 Lesson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4160520"/>
            <a:ext cx="10058400" cy="15544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000" b="0">
                <a:solidFill>
                  <a:srgbClr val="F0F4F8"/>
                </a:solidFill>
                <a:latin typeface="Calibri"/>
              </a:defRPr>
            </a:pPr>
            <a:r>
              <a:t>Compare the same prompt in two or more AI tools.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Compara el mismo mensaje en dos o más herramientas de IA.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585216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101: AI in Your Life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731520" y="914400"/>
            <a:ext cx="731520" cy="731520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3600" b="1">
                <a:solidFill>
                  <a:srgbClr val="FFFFFF"/>
                </a:solidFill>
              </a:defRPr>
            </a:pPr>
            <a: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731520"/>
            <a:ext cx="82296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200" b="1">
                <a:solidFill>
                  <a:srgbClr val="E04F5F"/>
                </a:solidFill>
                <a:latin typeface="Calibri"/>
              </a:defRPr>
            </a:pPr>
            <a:r>
              <a:t>Safety Reminder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Recordatorio de seguridad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48640" y="2103120"/>
            <a:ext cx="10972800" cy="3749039"/>
          </a:xfrm>
          <a:prstGeom prst="roundRect">
            <a:avLst/>
          </a:prstGeom>
          <a:solidFill>
            <a:srgbClr val="FDECE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914400" y="2377440"/>
            <a:ext cx="1005840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1B2A4A"/>
                </a:solidFill>
                <a:latin typeface="Calibri"/>
              </a:defRPr>
            </a:pPr>
            <a:r>
              <a:t>Do not share passwords, ID numbers, bank details, or private health records with AI tools.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No compartas contraseñas, números de identificación, datos bancarios ni información médica privada con herramientas de IA.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E04F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109728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400" b="1">
                <a:solidFill>
                  <a:srgbClr val="2DA44E"/>
                </a:solidFill>
                <a:latin typeface="Calibri"/>
              </a:defRPr>
            </a:pPr>
            <a:r>
              <a:t>Before You Leave Today</a:t>
            </a:r>
          </a:p>
          <a:p>
            <a:pPr algn="l">
              <a:defRPr sz="2600" i="1">
                <a:solidFill>
                  <a:srgbClr val="80C080"/>
                </a:solidFill>
                <a:latin typeface="Calibri"/>
              </a:defRPr>
            </a:pPr>
            <a:r>
              <a:t>Antes de irte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640080" y="1828800"/>
            <a:ext cx="10789920" cy="4114800"/>
          </a:xfrm>
          <a:prstGeom prst="roundRect">
            <a:avLst/>
          </a:prstGeom>
          <a:solidFill>
            <a:srgbClr val="223A5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97280" y="2286000"/>
            <a:ext cx="9875520" cy="3429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FFFFF"/>
                </a:solidFill>
                <a:latin typeface="Calibri"/>
              </a:defRPr>
            </a:pPr>
            <a:r>
              <a:t>Show two answers to the same prompt and explain your choice.</a:t>
            </a:r>
          </a:p>
          <a:p>
            <a:pPr algn="l">
              <a:defRPr sz="2000" i="1">
                <a:solidFill>
                  <a:srgbClr val="A0B0C0"/>
                </a:solidFill>
                <a:latin typeface="Calibri"/>
              </a:defRPr>
            </a:pPr>
            <a:r>
              <a:t>Muestra dos respuestas al mismo mensaje y explica tu elección.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4572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Today You Can:</a:t>
            </a:r>
          </a:p>
          <a:p>
            <a:pPr algn="l">
              <a:defRPr sz="2600" i="1">
                <a:solidFill>
                  <a:srgbClr val="6B7B8D"/>
                </a:solidFill>
                <a:latin typeface="Calibri"/>
              </a:defRPr>
            </a:pPr>
            <a:r>
              <a:t>Hoy puedes: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548640" y="1645920"/>
            <a:ext cx="10972800" cy="420624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2011680"/>
            <a:ext cx="10058400" cy="3749039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0">
                <a:solidFill>
                  <a:srgbClr val="1B2A4A"/>
                </a:solidFill>
                <a:latin typeface="Calibri"/>
              </a:defRPr>
            </a:pPr>
            <a:r>
              <a:t>Compare the same prompt in two or more AI tools.</a:t>
            </a:r>
          </a:p>
          <a:p>
            <a:pPr algn="l">
              <a:defRPr sz="2200" i="1">
                <a:solidFill>
                  <a:srgbClr val="6B7B8D"/>
                </a:solidFill>
                <a:latin typeface="Calibri"/>
              </a:defRPr>
            </a:pPr>
            <a:r>
              <a:t>Compara el mismo mensaje en dos o más herramientas de IA.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F77F00"/>
                </a:solidFill>
                <a:latin typeface="Calibri"/>
              </a:defRPr>
            </a:pPr>
            <a:r>
              <a:t>Key Words for Today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Palabras clave de hoy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9144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compare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515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comparar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2672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4043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useful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620000" y="146304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757160" y="151790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detail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757160" y="1938528"/>
            <a:ext cx="280416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1600" b="0">
                <a:solidFill>
                  <a:srgbClr val="6B7B8D"/>
                </a:solidFill>
                <a:latin typeface="Calibri"/>
              </a:defRPr>
            </a:pPr>
            <a:r>
              <a:t>detalle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914400" y="2560320"/>
            <a:ext cx="3078480" cy="914400"/>
          </a:xfrm>
          <a:prstGeom prst="roundRect">
            <a:avLst/>
          </a:prstGeom>
          <a:solidFill>
            <a:srgbClr val="F0F4F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2615184"/>
            <a:ext cx="2804160" cy="43891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000" b="1">
                <a:solidFill>
                  <a:srgbClr val="1B2A4A"/>
                </a:solidFill>
                <a:latin typeface="Calibri"/>
              </a:defRPr>
            </a:pPr>
            <a:r>
              <a:t>style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Demo: Try These Prompts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Demostración: Prueba estos mensajes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a simple 3-day walking plan for a beginner.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Use simple English and a checklist.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Now compare the answers.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Follow These Steps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Sigue estos pasos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731520" y="1280160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280160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Choose one prompt.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0" y="1280160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Elige un mensaje.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304288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2304288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Send it to Tool 1.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0" y="2304288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Envíalo a la Herramienta 1.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1520" y="3328416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3328416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Send the same prompt to Tool 2.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0" y="3328416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Envía el mismo mensaje a la Herramienta 2.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31520" y="4352544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4352544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Read both answers.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00800" y="4352544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Lee ambas respuestas.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5376672"/>
            <a:ext cx="457200" cy="621792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5376672"/>
            <a:ext cx="48463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Decide which answer is more useful and why.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5376672"/>
            <a:ext cx="5303520" cy="621792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Decide cuál respuesta es más útil y por qué.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Guided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guiada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send the same prompt to two tools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Students notice length, tone, and organization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Class discusses which answer is easier to use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Independent Practice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Práctica individual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Choose one daily-life topic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Compare answers from two tools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0F4F8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91440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600" b="1">
                <a:solidFill>
                  <a:srgbClr val="1B2A4A"/>
                </a:solidFill>
                <a:latin typeface="Calibri"/>
              </a:defRPr>
            </a:pPr>
            <a:r>
              <a:t>Try This Now</a:t>
            </a:r>
          </a:p>
          <a:p>
            <a:pPr algn="l">
              <a:defRPr sz="2000" i="1">
                <a:solidFill>
                  <a:srgbClr val="6B7B8D"/>
                </a:solidFill>
                <a:latin typeface="Calibri"/>
              </a:defRPr>
            </a:pPr>
            <a:r>
              <a:t>Prueba esto ahora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1005840"/>
            <a:ext cx="3657600" cy="4572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2DA44E"/>
                </a:solidFill>
                <a:latin typeface="Calibri"/>
              </a:defRPr>
            </a:pPr>
            <a:r>
              <a:t>TRY THIS:</a:t>
            </a:r>
          </a:p>
          <a:p>
            <a:pPr algn="l">
              <a:defRPr sz="1200" i="1">
                <a:solidFill>
                  <a:srgbClr val="6B7B8D"/>
                </a:solidFill>
                <a:latin typeface="Calibri"/>
              </a:defRPr>
            </a:pPr>
            <a:r>
              <a:t>PRUEBA ESTO: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731520" y="150876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097280" y="160020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Give me a simple 3-day walking plan for a beginner.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292608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1097280" y="301752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Use simple English.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731520" y="4343400"/>
            <a:ext cx="10515600" cy="1325880"/>
          </a:xfrm>
          <a:prstGeom prst="round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97280" y="4434840"/>
            <a:ext cx="9875520" cy="1143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700" b="0">
                <a:solidFill>
                  <a:srgbClr val="1B2A4A"/>
                </a:solidFill>
                <a:latin typeface="Consolas"/>
              </a:defRPr>
            </a:pPr>
            <a:r>
              <a:t>▶  Make it a checklist.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274320"/>
            <a:ext cx="10058400" cy="8229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3000" b="1">
                <a:solidFill>
                  <a:srgbClr val="0096C7"/>
                </a:solidFill>
                <a:latin typeface="Calibri"/>
              </a:defRPr>
            </a:pPr>
            <a:r>
              <a:t>If you need more to do</a:t>
            </a:r>
          </a:p>
          <a:p>
            <a:pPr algn="l">
              <a:defRPr sz="2400" i="1">
                <a:solidFill>
                  <a:srgbClr val="6B7B8D"/>
                </a:solidFill>
                <a:latin typeface="Calibri"/>
              </a:defRPr>
            </a:pPr>
            <a:r>
              <a:t>Si necesitas más por hacer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1371600"/>
            <a:ext cx="10058400" cy="534924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Send the same prompt to Gemini and ChatGPT: "Give me 5 tips for better sleep in simple English." Compare length and style.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Envía el mismo mensaje a Gemini y ChatGPT: Dame 5 consejos para dormir mejor en inglés sencillo. Compara extensión y estilo.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both tools: "What are 3 benefits of walking every day?" See which answer is easier to read.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ambas herramientas: ¿Cuáles son 3 beneficios de caminar cada día? Mira cuál respuesta es más fácil de leer.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Compare how each tool formats a "weekly meal plan" (bullets, numbers, or paragraphs).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Compara cómo cada herramienta formatea un plan de comidas semanal (viñetas, números o párrafos).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Use the same "how to make a simple budget" prompt in two tools and pick one useful difference.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Usa el mismo mensaje de cómo hacer un presupuesto sencillo en dos herramientas y elige una diferencia útil.</a:t>
            </a:r>
          </a:p>
          <a:p>
            <a:pPr>
              <a:spcAft>
                <a:spcPts val="200"/>
              </a:spcAft>
              <a:defRPr sz="2000">
                <a:solidFill>
                  <a:srgbClr val="1B2A4A"/>
                </a:solidFill>
                <a:latin typeface="Calibri"/>
              </a:defRPr>
            </a:pPr>
            <a:r>
              <a:t>•  Ask both: "Explain what a resume is in two sentences." Compare which is clearer for you.</a:t>
            </a:r>
          </a:p>
          <a:p>
            <a:pPr>
              <a:spcAft>
                <a:spcPts val="500"/>
              </a:spcAft>
              <a:defRPr sz="1800" i="1">
                <a:solidFill>
                  <a:srgbClr val="6B7B8D"/>
                </a:solidFill>
                <a:latin typeface="Calibri"/>
              </a:defRPr>
            </a:pPr>
            <a:r>
              <a:t>     Pide a ambas: Explica qué es un currículum en dos oraciones. Compara cuál es más clara para ti.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